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75" r:id="rId3"/>
    <p:sldId id="422" r:id="rId4"/>
    <p:sldId id="257" r:id="rId5"/>
    <p:sldId id="258" r:id="rId6"/>
    <p:sldId id="259" r:id="rId7"/>
    <p:sldId id="423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9" r:id="rId16"/>
    <p:sldId id="391" r:id="rId17"/>
    <p:sldId id="392" r:id="rId18"/>
    <p:sldId id="431" r:id="rId19"/>
    <p:sldId id="432" r:id="rId20"/>
    <p:sldId id="433" r:id="rId21"/>
    <p:sldId id="436" r:id="rId22"/>
    <p:sldId id="393" r:id="rId23"/>
    <p:sldId id="394" r:id="rId24"/>
    <p:sldId id="395" r:id="rId25"/>
    <p:sldId id="396" r:id="rId26"/>
    <p:sldId id="270" r:id="rId27"/>
    <p:sldId id="397" r:id="rId28"/>
    <p:sldId id="437" r:id="rId29"/>
    <p:sldId id="398" r:id="rId30"/>
    <p:sldId id="438" r:id="rId31"/>
    <p:sldId id="439" r:id="rId32"/>
    <p:sldId id="443" r:id="rId33"/>
    <p:sldId id="444" r:id="rId34"/>
    <p:sldId id="440" r:id="rId35"/>
    <p:sldId id="441" r:id="rId36"/>
    <p:sldId id="442" r:id="rId37"/>
    <p:sldId id="399" r:id="rId38"/>
    <p:sldId id="400" r:id="rId39"/>
    <p:sldId id="402" r:id="rId40"/>
    <p:sldId id="403" r:id="rId41"/>
    <p:sldId id="401" r:id="rId42"/>
    <p:sldId id="445" r:id="rId43"/>
    <p:sldId id="405" r:id="rId44"/>
    <p:sldId id="408" r:id="rId45"/>
    <p:sldId id="409" r:id="rId46"/>
    <p:sldId id="406" r:id="rId47"/>
    <p:sldId id="410" r:id="rId48"/>
    <p:sldId id="411" r:id="rId49"/>
    <p:sldId id="446" r:id="rId50"/>
    <p:sldId id="404" r:id="rId51"/>
    <p:sldId id="447" r:id="rId52"/>
    <p:sldId id="448" r:id="rId53"/>
    <p:sldId id="419" r:id="rId54"/>
    <p:sldId id="413" r:id="rId55"/>
    <p:sldId id="417" r:id="rId56"/>
    <p:sldId id="412" r:id="rId57"/>
    <p:sldId id="414" r:id="rId58"/>
    <p:sldId id="416" r:id="rId59"/>
    <p:sldId id="449" r:id="rId60"/>
    <p:sldId id="420" r:id="rId61"/>
    <p:sldId id="42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84F5A-4E2B-4148-B9F0-03D6DB37E177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FEB05-0E5A-4259-964D-C9B40C101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04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FEB05-0E5A-4259-964D-C9B40C1015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5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638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FEB05-0E5A-4259-964D-C9B40C1015F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D5E7-295A-EA65-3549-A0674D468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7CC43-2E8B-9D8E-C620-6C40EA3FB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9E8A-21D7-BCA7-52EB-4B57EF10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F9077-2EDF-A9A1-39F3-03B14FBD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74E1-CC29-C47D-8F30-6A5DE162B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7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A2E9-6E63-55FC-FCB2-26BA61E4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AC09B-A26F-F054-8862-123EF4A08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303F1-F847-7E41-7228-0EFEFEC85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D81A9-AB65-8D0D-D7E4-C8D17A64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5668F-6271-A74E-CA96-48D21108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E06FF-4447-F29D-30E1-C13439338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EB613-1DBC-C19E-C698-CE0EADAE5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E58AA-9735-805C-F533-0C03D2E58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F3DA-B845-6D76-2F55-FA419FDF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FAE0-3D58-BEC3-4516-55E019D0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42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2" y="451273"/>
            <a:ext cx="6137623" cy="711883"/>
          </a:xfrm>
        </p:spPr>
        <p:txBody>
          <a:bodyPr>
            <a:noAutofit/>
          </a:bodyPr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3" y="2560817"/>
            <a:ext cx="6035252" cy="64778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40" y="378548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9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9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1"/>
            <a:ext cx="5601379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3" y="3219579"/>
            <a:ext cx="6035252" cy="64778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40" y="2560817"/>
            <a:ext cx="5065019" cy="3400712"/>
          </a:xfrm>
        </p:spPr>
        <p:txBody>
          <a:bodyPr anchor="t">
            <a:normAutofit/>
          </a:bodyPr>
          <a:lstStyle>
            <a:lvl1pPr marL="342891" indent="-342891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3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6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14B8-7667-C3D9-180D-DD37783D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FAFC-862F-C9C8-B46C-F680C833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0986D-C753-1DFA-7F15-8F0E678F0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5320-13C6-B5F3-CBFB-38B2B254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4FADA-83EC-1C2B-9B07-81F8140F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7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B466-D1BC-0C64-7692-FFC6116E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1FE88-688B-E57D-8491-B0387890F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CF80-4E9C-D072-7991-B5BFF85C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CFB8B-FDE5-0BC8-E7F2-228E6ABC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0EE8-F263-D21B-7BE1-903955F5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7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680A-A2B6-E1D4-6AB4-19C8600C7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F2C7-06E6-9791-04F4-3914CBDFC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EE9B0-1B99-9AC6-8B7C-51734371D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5462F-7E3A-857D-8324-41CBEE1F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C8AF4-C9CE-C466-E37E-602E74D3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C9F55-5CEF-7103-28E8-18E3F844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0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03AE-3A74-E8CF-207D-1252B231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3B374-AACC-75C5-88AB-FF376366F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E3ED2-645B-31C5-ED7A-E6C33F07A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6E7A7-A439-39BA-D70F-A45B0F2D7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05BFA-7DBF-4AB1-3FBB-0B6CFBB49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DB07AE-DA17-6E0A-AEA2-5FB968728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77817-B8BC-5AED-970A-272C2E31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8BBABE-C875-4183-B7C7-E07B2562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3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B75F-5E8D-B3B9-32F4-C55FBE6C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72EFB-E941-EE68-FDA8-11D31E83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888AE-5074-156C-64A9-E342282B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B0E7A-AB2E-F00D-3D8F-AFF45325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39988A-75BD-9E4D-C167-D5265D8E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30D63-59DF-8704-9D28-98BA12E8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25E49-05DB-E6C9-8C1B-0FC4AFE5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1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778A-F8A5-A385-AD5E-3C17520B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83020-F7A3-53D4-518C-FB38EF86D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CE6C1-1DBE-D6A6-4456-603DA35D9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C7D03-4FB5-8028-D2E4-7CAB708B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E656D-E812-BA91-E943-F51E8380E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20FB3-8D30-CD83-11BD-06346514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9725-B681-C983-A500-FCE724B8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63D9D-2C9A-455C-9965-39495D9F7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46D0A-37E0-FDD0-BBBF-A7796C861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879D0-F4A4-A420-83FD-D9A9229B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6FBC6-7CFA-C5E0-144B-1E6E3D5BA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46B75-8591-1C1E-8901-B4DADB98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8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46EB3-DFA6-98C0-482F-A8DAE1BF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EB281-B2A0-6248-D971-F6814D042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8748-C4E0-2706-BE71-02578124F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82BF3-E641-4C26-A06E-C777D0D02F1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CEF36-C820-E0A1-6641-0DA9388E8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D6341-0608-655E-8245-EE9B992D4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E97EF-3501-4743-8B36-FA739A0A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6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dbanuggets.com/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www.linkedin.com/in/deepthigoguri/" TargetMode="External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uoJwjOZPZw&amp;list=PL3EZ3A8mHh0yKcDQHylQfI5BT_mM1KY8Z&amp;index=3" TargetMode="External"/><Relationship Id="rId2" Type="http://schemas.openxmlformats.org/officeDocument/2006/relationships/hyperlink" Target="https://www.youtube.com/watch?v=g-ErYzXWq9Q&amp;list=PL3EZ3A8mHh0yKcDQHylQfI5BT_mM1KY8Z&amp;index=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training/modules/azure-sql-secure-data/" TargetMode="External"/><Relationship Id="rId4" Type="http://schemas.openxmlformats.org/officeDocument/2006/relationships/hyperlink" Target="https://www.youtube.com/watch?v=hZH3jHY-830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3FAC-1044-D815-B7D5-7B9772229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Everything you </a:t>
            </a:r>
            <a:br>
              <a:rPr lang="en-US" b="1" dirty="0"/>
            </a:br>
            <a:r>
              <a:rPr lang="en-US" b="1" dirty="0"/>
              <a:t>need to know about </a:t>
            </a:r>
            <a:br>
              <a:rPr lang="en-US" b="1" dirty="0"/>
            </a:br>
            <a:r>
              <a:rPr lang="en-US" b="1" dirty="0"/>
              <a:t>Security in Azure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7DBF1-6811-2FB1-D8ED-F3EF8E25F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309" y="4217180"/>
            <a:ext cx="9144000" cy="1655762"/>
          </a:xfrm>
        </p:spPr>
        <p:txBody>
          <a:bodyPr/>
          <a:lstStyle/>
          <a:p>
            <a:r>
              <a:rPr lang="en-US" dirty="0"/>
              <a:t>Deepthi </a:t>
            </a:r>
            <a:r>
              <a:rPr lang="en-US" dirty="0" err="1"/>
              <a:t>Goguri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0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DDD2FD-A59D-2B07-0D0D-3CE22D2AD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0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FCDF1-1FB9-9102-0752-CE6F2DE9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4"/>
            <a:ext cx="12192000" cy="68526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8247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7EF2D-228E-14A9-959C-220B8342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01"/>
            <a:ext cx="12192000" cy="66579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3248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92881-2D0F-DD6F-C0BC-8E2EEE63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" y="0"/>
            <a:ext cx="12189049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4115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0DF86A-8B29-0D88-D237-98C6B59CE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66"/>
            <a:ext cx="12192000" cy="664786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605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F6580-0583-5215-3AEB-CA16139D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Identity and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228423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FDF9D-2620-408B-83EE-C4E4F619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797652"/>
            <a:ext cx="4480560" cy="73152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4000" dirty="0"/>
              <a:t>   Authentication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EB503-D7BA-4CAC-A95B-F111DE234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952843"/>
            <a:ext cx="4480560" cy="366465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Proving the user</a:t>
            </a:r>
          </a:p>
          <a:p>
            <a:r>
              <a:rPr lang="en-US" sz="2400" dirty="0"/>
              <a:t>Both Azure SQL and MI supports</a:t>
            </a:r>
          </a:p>
          <a:p>
            <a:pPr lvl="1"/>
            <a:r>
              <a:rPr lang="en-US" sz="2400" dirty="0"/>
              <a:t>SQL Auth +Azure AD Auth</a:t>
            </a:r>
          </a:p>
          <a:p>
            <a:pPr lvl="1"/>
            <a:r>
              <a:rPr lang="en-US" dirty="0"/>
              <a:t>Azure AD Auth only</a:t>
            </a:r>
            <a:endParaRPr lang="en-US" sz="2400" dirty="0"/>
          </a:p>
          <a:p>
            <a:r>
              <a:rPr lang="en-US" sz="2400" dirty="0"/>
              <a:t>MFA</a:t>
            </a:r>
          </a:p>
          <a:p>
            <a:pPr marL="0" indent="0">
              <a:buNone/>
            </a:pPr>
            <a:r>
              <a:rPr lang="en-US" sz="2400" dirty="0"/>
              <a:t>**Server level principle-logical server</a:t>
            </a:r>
          </a:p>
          <a:p>
            <a:pPr marL="0" indent="0">
              <a:buNone/>
            </a:pPr>
            <a:r>
              <a:rPr lang="en-US" sz="2400" dirty="0"/>
              <a:t>**sysadmin server role for MI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37774-BA3D-49C3-8BE6-6E04548C6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473" y="797652"/>
            <a:ext cx="4480560" cy="73152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4000" dirty="0"/>
              <a:t>     Authorization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C1222-B28C-4223-9A85-AE0B5FC7B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952843"/>
            <a:ext cx="4480560" cy="366465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Controlling access to resources</a:t>
            </a:r>
          </a:p>
          <a:p>
            <a:r>
              <a:rPr lang="en-US" sz="2400" dirty="0"/>
              <a:t>Both Azure SQL and MI supports</a:t>
            </a:r>
          </a:p>
          <a:p>
            <a:pPr lvl="1"/>
            <a:r>
              <a:rPr lang="en-US" sz="2400" dirty="0"/>
              <a:t>Database roles </a:t>
            </a:r>
          </a:p>
          <a:p>
            <a:pPr lvl="1"/>
            <a:r>
              <a:rPr lang="en-US" sz="2400" dirty="0"/>
              <a:t>Custom roles</a:t>
            </a:r>
          </a:p>
          <a:p>
            <a:r>
              <a:rPr lang="en-US" sz="2400" dirty="0"/>
              <a:t>Row-level security (principle of least privilege </a:t>
            </a:r>
          </a:p>
        </p:txBody>
      </p:sp>
    </p:spTree>
    <p:extLst>
      <p:ext uri="{BB962C8B-B14F-4D97-AF65-F5344CB8AC3E}">
        <p14:creationId xmlns:p14="http://schemas.microsoft.com/office/powerpoint/2010/main" val="95519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912066-180D-DA73-E7B0-165AB5CE1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26"/>
            <a:ext cx="12192000" cy="669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0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7689-8425-FEB3-547E-44ABEC54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RBAC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C6D0-7FC5-9489-2A73-11D205FBE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41" y="1562342"/>
            <a:ext cx="10571870" cy="46177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⋆ What can and cannot be done to the resources?</a:t>
            </a:r>
          </a:p>
          <a:p>
            <a:pPr marL="0" indent="0">
              <a:buNone/>
            </a:pPr>
            <a:r>
              <a:rPr lang="en-US" sz="3600" dirty="0"/>
              <a:t>⋆ Owner - I can do everything (read, modify and assign)</a:t>
            </a:r>
          </a:p>
          <a:p>
            <a:pPr marL="0" indent="0">
              <a:buNone/>
            </a:pPr>
            <a:r>
              <a:rPr lang="en-US" sz="3600" dirty="0"/>
              <a:t>⋆ Contributor - I can read and modify but not assign</a:t>
            </a:r>
          </a:p>
          <a:p>
            <a:pPr marL="0" indent="0">
              <a:buNone/>
            </a:pPr>
            <a:r>
              <a:rPr lang="en-US" sz="3600" dirty="0"/>
              <a:t>⋆ Reader - I can only read</a:t>
            </a:r>
          </a:p>
          <a:p>
            <a:pPr marL="0" indent="0">
              <a:buNone/>
            </a:pPr>
            <a:r>
              <a:rPr lang="en-US" sz="3600" dirty="0"/>
              <a:t>⋆ Permissions to subscriptions, resource groups and resources. Can be inherited. 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9129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266C26-5179-DF59-A399-0F45281ED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337" y="623577"/>
            <a:ext cx="9770279" cy="5333662"/>
          </a:xfrm>
        </p:spPr>
      </p:pic>
    </p:spTree>
    <p:extLst>
      <p:ext uri="{BB962C8B-B14F-4D97-AF65-F5344CB8AC3E}">
        <p14:creationId xmlns:p14="http://schemas.microsoft.com/office/powerpoint/2010/main" val="229909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07C032-7A79-4D66-A1BE-644AAF63F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450851"/>
            <a:ext cx="6138863" cy="712788"/>
          </a:xfrm>
        </p:spPr>
        <p:txBody>
          <a:bodyPr wrap="square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Deepthi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7210A9A-BF3B-4818-9CAC-5030CC626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4" y="2560639"/>
            <a:ext cx="6035675" cy="647700"/>
          </a:xfrm>
        </p:spPr>
        <p:txBody>
          <a:bodyPr/>
          <a:lstStyle/>
          <a:p>
            <a:r>
              <a:rPr lang="en-US" dirty="0"/>
              <a:t>SQL Server DBA</a:t>
            </a:r>
          </a:p>
        </p:txBody>
      </p:sp>
      <p:pic>
        <p:nvPicPr>
          <p:cNvPr id="15" name="Picture Placeholder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054EAAE-2A61-4613-BE02-F01EC256B7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556"/>
          <a:stretch/>
        </p:blipFill>
        <p:spPr/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3F93A8-386B-477E-B5FF-2BCBC97BC85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@dbanuggets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9581006-8284-4520-A3C9-3C7E8FA72B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8416" y="5376291"/>
            <a:ext cx="5601379" cy="55320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https://dbanuggets.com/</a:t>
            </a:r>
            <a:endParaRPr lang="en-US" dirty="0"/>
          </a:p>
          <a:p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F14BF2A-39F0-4B7E-B988-DE4F0E4F192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2144" y="6002064"/>
            <a:ext cx="5601379" cy="553208"/>
          </a:xfrm>
        </p:spPr>
        <p:txBody>
          <a:bodyPr wrap="square" anchor="ctr">
            <a:noAutofit/>
          </a:bodyPr>
          <a:lstStyle/>
          <a:p>
            <a:r>
              <a:rPr lang="en-US" dirty="0">
                <a:hlinkClick r:id="rId4"/>
              </a:rPr>
              <a:t>https://www.linkedin.com/in/deepthigoguri/</a:t>
            </a:r>
            <a:endParaRPr lang="en-US" dirty="0"/>
          </a:p>
          <a:p>
            <a:endParaRPr lang="en-US" dirty="0"/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9160E51C-117D-4BB2-B982-EB580891217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702426" y="2560640"/>
            <a:ext cx="5065713" cy="3400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Masters in Computer Technology</a:t>
            </a:r>
          </a:p>
          <a:p>
            <a:r>
              <a:rPr lang="en-US" dirty="0"/>
              <a:t>MCT/MCSE</a:t>
            </a:r>
          </a:p>
          <a:p>
            <a:r>
              <a:rPr lang="en-US" dirty="0"/>
              <a:t>Organizer for DEI user group and AI South Florida user group</a:t>
            </a:r>
          </a:p>
          <a:p>
            <a:r>
              <a:rPr lang="en-US" dirty="0"/>
              <a:t>WIT Volunteer</a:t>
            </a:r>
          </a:p>
          <a:p>
            <a:r>
              <a:rPr lang="en-US" dirty="0"/>
              <a:t>Love Arts and Crafts</a:t>
            </a:r>
            <a:br>
              <a:rPr lang="en-US" dirty="0"/>
            </a:br>
            <a:endParaRPr lang="en-US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05A2E704-7BF9-452A-95CF-BC0B41A6E7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3864" y="2159839"/>
            <a:ext cx="6035675" cy="4048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She/Her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0771321-1EFE-4B93-B2A8-38F4A6B0A6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3863" y="1168400"/>
            <a:ext cx="6138863" cy="711200"/>
          </a:xfrm>
        </p:spPr>
        <p:txBody>
          <a:bodyPr/>
          <a:lstStyle/>
          <a:p>
            <a:r>
              <a:rPr lang="en-US" dirty="0"/>
              <a:t>Goguri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E927EA-E66B-4A51-9FBD-2BBF7AB60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91" y="4832441"/>
            <a:ext cx="356952" cy="291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8CCD5AD-E9AB-4261-AE26-D2690651A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819" y="5383060"/>
            <a:ext cx="356952" cy="35695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FB607A3-1F1C-4EC9-AE13-11BFB54AC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453" y="5889769"/>
            <a:ext cx="428963" cy="4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1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56CB5F0D-E396-3B14-2219-DD75009DB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6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44B88D-79B1-3E1C-8A1E-8A08E272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34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44EA-02C2-B8DC-718B-78BA569A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Logins, Users differences..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43BA3-3D50-0DD0-1E1E-0DDF068FD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770" y="170081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Managed Instance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B4EA1-AFC9-A855-AB41-33DE4AB7B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38973" y="1653640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Azure SQL DB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8751088-26B4-CB11-9995-36D90FB9D353}"/>
              </a:ext>
            </a:extLst>
          </p:cNvPr>
          <p:cNvSpPr/>
          <p:nvPr/>
        </p:nvSpPr>
        <p:spPr>
          <a:xfrm>
            <a:off x="1116169" y="2640790"/>
            <a:ext cx="4254809" cy="3291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Azure AD Server Admin</a:t>
            </a:r>
          </a:p>
          <a:p>
            <a:pPr algn="ctr"/>
            <a:endParaRPr lang="en-US" sz="2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A8931C-2D22-AB0F-C151-CA070514C538}"/>
              </a:ext>
            </a:extLst>
          </p:cNvPr>
          <p:cNvSpPr/>
          <p:nvPr/>
        </p:nvSpPr>
        <p:spPr>
          <a:xfrm>
            <a:off x="1412383" y="3022243"/>
            <a:ext cx="3525377" cy="232284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SQL or Azure AD Logins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74EBE0-E636-924F-6CD9-FCFD2291BD9C}"/>
              </a:ext>
            </a:extLst>
          </p:cNvPr>
          <p:cNvSpPr/>
          <p:nvPr/>
        </p:nvSpPr>
        <p:spPr>
          <a:xfrm>
            <a:off x="1842956" y="3193355"/>
            <a:ext cx="2664229" cy="127600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Database Users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08BD0-DB03-5AE9-05A0-E88DD416F98A}"/>
              </a:ext>
            </a:extLst>
          </p:cNvPr>
          <p:cNvSpPr/>
          <p:nvPr/>
        </p:nvSpPr>
        <p:spPr>
          <a:xfrm>
            <a:off x="2141763" y="3362264"/>
            <a:ext cx="2007523" cy="6400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Contained Users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C71DBC-CA6C-5073-AEEA-BABB584F7F86}"/>
              </a:ext>
            </a:extLst>
          </p:cNvPr>
          <p:cNvSpPr/>
          <p:nvPr/>
        </p:nvSpPr>
        <p:spPr>
          <a:xfrm>
            <a:off x="6327254" y="2477552"/>
            <a:ext cx="4452363" cy="355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Azure AD Server Admin</a:t>
            </a:r>
          </a:p>
          <a:p>
            <a:pPr algn="ctr"/>
            <a:endParaRPr lang="en-US" sz="2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1BB199-C2B8-661A-09FE-8DA2AB04166F}"/>
              </a:ext>
            </a:extLst>
          </p:cNvPr>
          <p:cNvSpPr/>
          <p:nvPr/>
        </p:nvSpPr>
        <p:spPr>
          <a:xfrm>
            <a:off x="6722772" y="2799009"/>
            <a:ext cx="3928055" cy="265734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000" dirty="0"/>
              <a:t>SQL Logins, </a:t>
            </a:r>
            <a:r>
              <a:rPr lang="en-US" sz="2000" dirty="0" err="1"/>
              <a:t>loginmanager</a:t>
            </a:r>
            <a:r>
              <a:rPr lang="en-US" sz="2000" dirty="0"/>
              <a:t>, </a:t>
            </a:r>
            <a:r>
              <a:rPr lang="en-US" sz="2000" dirty="0" err="1"/>
              <a:t>dbmanager</a:t>
            </a:r>
            <a:r>
              <a:rPr lang="en-US" sz="2000" dirty="0"/>
              <a:t> (limited Server admins)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78D795-4AF8-7646-1C53-09D447D6D717}"/>
              </a:ext>
            </a:extLst>
          </p:cNvPr>
          <p:cNvSpPr/>
          <p:nvPr/>
        </p:nvSpPr>
        <p:spPr>
          <a:xfrm>
            <a:off x="7126310" y="2884869"/>
            <a:ext cx="3070635" cy="147248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Database Users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354CFF2-4B30-0407-219F-B021467C3EB6}"/>
              </a:ext>
            </a:extLst>
          </p:cNvPr>
          <p:cNvSpPr/>
          <p:nvPr/>
        </p:nvSpPr>
        <p:spPr>
          <a:xfrm>
            <a:off x="7585656" y="2949262"/>
            <a:ext cx="2111363" cy="936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Contained Users</a:t>
            </a:r>
          </a:p>
          <a:p>
            <a:pPr algn="ctr"/>
            <a:r>
              <a:rPr lang="en-US" sz="2000" dirty="0"/>
              <a:t>Including 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2E0DF-C7E8-2495-FD8B-DA2FF0BD58A7}"/>
              </a:ext>
            </a:extLst>
          </p:cNvPr>
          <p:cNvSpPr txBox="1"/>
          <p:nvPr/>
        </p:nvSpPr>
        <p:spPr>
          <a:xfrm>
            <a:off x="8304559" y="6492875"/>
            <a:ext cx="6095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https://www.youtube.com/watch?v=hZH3jHY-830</a:t>
            </a:r>
          </a:p>
        </p:txBody>
      </p:sp>
    </p:spTree>
    <p:extLst>
      <p:ext uri="{BB962C8B-B14F-4D97-AF65-F5344CB8AC3E}">
        <p14:creationId xmlns:p14="http://schemas.microsoft.com/office/powerpoint/2010/main" val="73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F6580-0583-5215-3AEB-CA16139D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Encryption</a:t>
            </a:r>
          </a:p>
        </p:txBody>
      </p:sp>
    </p:spTree>
    <p:extLst>
      <p:ext uri="{BB962C8B-B14F-4D97-AF65-F5344CB8AC3E}">
        <p14:creationId xmlns:p14="http://schemas.microsoft.com/office/powerpoint/2010/main" val="404294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BC57E-39D4-D575-D9F0-FC5CD015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02FF7-E81A-ED32-F30A-0BFD3CE1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230" y="157208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Encryption in-transit</a:t>
            </a:r>
          </a:p>
          <a:p>
            <a:pPr lvl="1"/>
            <a:r>
              <a:rPr lang="en-US" dirty="0"/>
              <a:t>Moving through wire from client application to database</a:t>
            </a:r>
          </a:p>
          <a:p>
            <a:pPr lvl="1"/>
            <a:r>
              <a:rPr lang="en-US" dirty="0"/>
              <a:t>Always encrypted by TLS</a:t>
            </a:r>
          </a:p>
          <a:p>
            <a:r>
              <a:rPr lang="en-US" dirty="0">
                <a:solidFill>
                  <a:srgbClr val="0070C0"/>
                </a:solidFill>
              </a:rPr>
              <a:t>Encryption at-rest</a:t>
            </a:r>
          </a:p>
          <a:p>
            <a:pPr lvl="1"/>
            <a:r>
              <a:rPr lang="en-US" dirty="0"/>
              <a:t>Encrypt the inactive data on disk</a:t>
            </a:r>
          </a:p>
          <a:p>
            <a:pPr lvl="1"/>
            <a:r>
              <a:rPr lang="en-US" dirty="0"/>
              <a:t>Always Encrypted by TDE</a:t>
            </a:r>
          </a:p>
          <a:p>
            <a:r>
              <a:rPr lang="en-US" dirty="0">
                <a:solidFill>
                  <a:srgbClr val="0070C0"/>
                </a:solidFill>
              </a:rPr>
              <a:t>Encryption in-use</a:t>
            </a:r>
          </a:p>
          <a:p>
            <a:pPr lvl="1"/>
            <a:r>
              <a:rPr lang="en-US" dirty="0"/>
              <a:t>Encrypt data during query processing</a:t>
            </a:r>
          </a:p>
          <a:p>
            <a:pPr lvl="1"/>
            <a:r>
              <a:rPr lang="en-US" dirty="0"/>
              <a:t>Always encrypted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F1180-6771-B116-B82E-496EE61B5C32}"/>
              </a:ext>
            </a:extLst>
          </p:cNvPr>
          <p:cNvSpPr txBox="1"/>
          <p:nvPr/>
        </p:nvSpPr>
        <p:spPr>
          <a:xfrm>
            <a:off x="3995651" y="6492875"/>
            <a:ext cx="8196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https://www.youtube.com/watch?v=XuoJwjOZPZw&amp;list=PL3EZ3A8mHh0yKcDQHylQfI5BT_mM1KY8Z&amp;index=3</a:t>
            </a:r>
          </a:p>
        </p:txBody>
      </p:sp>
    </p:spTree>
    <p:extLst>
      <p:ext uri="{BB962C8B-B14F-4D97-AF65-F5344CB8AC3E}">
        <p14:creationId xmlns:p14="http://schemas.microsoft.com/office/powerpoint/2010/main" val="2698449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BD81-E729-5977-FCE2-CF74EFCC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914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Encryption in-transit</a:t>
            </a:r>
            <a:br>
              <a:rPr lang="en-US" sz="6000" b="1" dirty="0">
                <a:solidFill>
                  <a:srgbClr val="0070C0"/>
                </a:solidFill>
              </a:rPr>
            </a:br>
            <a:endParaRPr lang="en-US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0ABB5-1BB1-14CA-1DB2-4DCF9011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582" y="1612669"/>
            <a:ext cx="10647218" cy="4564294"/>
          </a:xfrm>
        </p:spPr>
        <p:txBody>
          <a:bodyPr/>
          <a:lstStyle/>
          <a:p>
            <a:r>
              <a:rPr lang="en-US" dirty="0"/>
              <a:t>Industry standard protocol- TLS </a:t>
            </a:r>
          </a:p>
          <a:p>
            <a:r>
              <a:rPr lang="en-US" dirty="0"/>
              <a:t>Enforced all time for all connections</a:t>
            </a:r>
          </a:p>
          <a:p>
            <a:r>
              <a:rPr lang="en-US" dirty="0"/>
              <a:t>Encrypted connection from applications=ON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51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CB790E-CEF6-A499-67C0-A2A95058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91"/>
            <a:ext cx="12192000" cy="66892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70341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7023-3790-D6DF-0788-5E65158A2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Encryption at-rest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D29E3-CD50-39B1-FF4E-17753C76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24" y="1613650"/>
            <a:ext cx="10515600" cy="4351338"/>
          </a:xfrm>
        </p:spPr>
        <p:txBody>
          <a:bodyPr/>
          <a:lstStyle/>
          <a:p>
            <a:r>
              <a:rPr lang="en-US" dirty="0"/>
              <a:t>Data inactive on drives</a:t>
            </a:r>
          </a:p>
          <a:p>
            <a:r>
              <a:rPr lang="en-US" dirty="0"/>
              <a:t>Database files, backup files, log files</a:t>
            </a:r>
          </a:p>
          <a:p>
            <a:r>
              <a:rPr lang="en-US" dirty="0"/>
              <a:t>Real time encryption and decryption of data</a:t>
            </a:r>
          </a:p>
          <a:p>
            <a:r>
              <a:rPr lang="en-US" dirty="0"/>
              <a:t>Enabled by default</a:t>
            </a:r>
          </a:p>
          <a:p>
            <a:r>
              <a:rPr lang="en-US" dirty="0"/>
              <a:t>Microsoft managed key (Default)</a:t>
            </a:r>
          </a:p>
          <a:p>
            <a:r>
              <a:rPr lang="en-US" dirty="0"/>
              <a:t>BYOK stored in Key vault (Key generation, rotation, access, IaaS)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22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492E-1DE2-C8DD-5475-A6309827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382B6-7537-8828-4876-29A7DED33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HYOK (Key operations, key management, HSM (hardware security module), IaaS)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22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CE3E4B-D008-9068-E6FA-A61249234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60"/>
            <a:ext cx="12192000" cy="66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3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83650441-6046-8C0D-F44C-5D3B987D3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97D79-E5B1-F8D5-1966-C1FCBB55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Bank Robbery</a:t>
            </a:r>
          </a:p>
        </p:txBody>
      </p:sp>
    </p:spTree>
    <p:extLst>
      <p:ext uri="{BB962C8B-B14F-4D97-AF65-F5344CB8AC3E}">
        <p14:creationId xmlns:p14="http://schemas.microsoft.com/office/powerpoint/2010/main" val="1928667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458D8-FE4F-41C0-86E7-04FBA7D9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51"/>
            <a:ext cx="12192000" cy="67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89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4D35D-7E34-9B7D-D39D-10B1A512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54"/>
            <a:ext cx="12192000" cy="66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9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26D10-612A-15AA-5701-1DBE5D2B4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756"/>
            <a:ext cx="12192000" cy="34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02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D9D63-783B-434A-95A6-461B7B9A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00"/>
            <a:ext cx="12192000" cy="67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8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2AA966-5F7E-6AD7-CC33-FEA2C85F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45"/>
            <a:ext cx="12192000" cy="66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51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A5682B-99E3-BAD7-CCCB-22A75B3A4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9" y="0"/>
            <a:ext cx="11889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0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56D0B-6C8F-083C-267C-76D8FB68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91"/>
            <a:ext cx="12192000" cy="67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30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F30A-E9B3-B764-4F97-3A30631B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Encryption in-use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B65E-190C-207F-19EF-61D180426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Client-side encryption technology</a:t>
            </a:r>
          </a:p>
          <a:p>
            <a:r>
              <a:rPr lang="en-US" dirty="0"/>
              <a:t>Data gets encrypted, decrypted from client side</a:t>
            </a:r>
          </a:p>
          <a:p>
            <a:r>
              <a:rPr lang="en-US" dirty="0"/>
              <a:t>From the </a:t>
            </a:r>
            <a:r>
              <a:rPr lang="en-US" dirty="0" err="1"/>
              <a:t>db</a:t>
            </a:r>
            <a:r>
              <a:rPr lang="en-US" dirty="0"/>
              <a:t> side, data is always encrypted</a:t>
            </a:r>
          </a:p>
          <a:p>
            <a:r>
              <a:rPr lang="en-US" dirty="0"/>
              <a:t>Client driver&gt;encrypts data sent from the application to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By using the confidential computing for the equality comparisons</a:t>
            </a:r>
          </a:p>
          <a:p>
            <a:r>
              <a:rPr lang="en-US" dirty="0"/>
              <a:t>For cryptographic operations, trusted machine outside database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61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F5D1-615E-3987-5926-EB742B46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1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Secure enclaves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A3F7B8-893C-3D1D-1A0A-C9677F7BA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934462-3131-B5E4-B59F-5416AD2D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1" y="1500245"/>
            <a:ext cx="9301657" cy="53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22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6F9F-F61A-3F34-47D9-9873C67E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112713"/>
            <a:ext cx="10515600" cy="1325563"/>
          </a:xfrm>
        </p:spPr>
        <p:txBody>
          <a:bodyPr/>
          <a:lstStyle/>
          <a:p>
            <a:r>
              <a:rPr lang="en-US" b="1" dirty="0"/>
              <a:t>Dynamic Data Masking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0CA94-9CB5-F1BE-412A-136ACECF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212167"/>
            <a:ext cx="9982201" cy="5481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06F80-36FD-347A-3BD9-A9C29E678512}"/>
              </a:ext>
            </a:extLst>
          </p:cNvPr>
          <p:cNvSpPr txBox="1"/>
          <p:nvPr/>
        </p:nvSpPr>
        <p:spPr>
          <a:xfrm>
            <a:off x="473825" y="3927764"/>
            <a:ext cx="1512917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3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silver door knob">
            <a:extLst>
              <a:ext uri="{FF2B5EF4-FFF2-40B4-BE49-F238E27FC236}">
                <a16:creationId xmlns:a16="http://schemas.microsoft.com/office/drawing/2014/main" id="{8898218E-3ABC-71C5-5EBD-DF07C814A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69" y="4329374"/>
            <a:ext cx="1976436" cy="197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own wooden door on white concrete building">
            <a:extLst>
              <a:ext uri="{FF2B5EF4-FFF2-40B4-BE49-F238E27FC236}">
                <a16:creationId xmlns:a16="http://schemas.microsoft.com/office/drawing/2014/main" id="{E4D68048-5356-82A2-47C5-E2FA9E75D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621" y="196907"/>
            <a:ext cx="1812925" cy="271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n's black pullover hoodie">
            <a:extLst>
              <a:ext uri="{FF2B5EF4-FFF2-40B4-BE49-F238E27FC236}">
                <a16:creationId xmlns:a16="http://schemas.microsoft.com/office/drawing/2014/main" id="{C73C0FB2-BD70-A3A8-055D-74FE74D47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8" y="228599"/>
            <a:ext cx="1881046" cy="27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D3EEA4-801A-7C25-2B69-89D2B914747B}"/>
              </a:ext>
            </a:extLst>
          </p:cNvPr>
          <p:cNvCxnSpPr>
            <a:cxnSpLocks/>
          </p:cNvCxnSpPr>
          <p:nvPr/>
        </p:nvCxnSpPr>
        <p:spPr>
          <a:xfrm>
            <a:off x="2023831" y="1343025"/>
            <a:ext cx="13677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white and gray metal pipe">
            <a:extLst>
              <a:ext uri="{FF2B5EF4-FFF2-40B4-BE49-F238E27FC236}">
                <a16:creationId xmlns:a16="http://schemas.microsoft.com/office/drawing/2014/main" id="{1D24D7F6-507D-1ECB-D1D6-78748330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462" y="1421477"/>
            <a:ext cx="1072355" cy="160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ray deadbolt">
            <a:extLst>
              <a:ext uri="{FF2B5EF4-FFF2-40B4-BE49-F238E27FC236}">
                <a16:creationId xmlns:a16="http://schemas.microsoft.com/office/drawing/2014/main" id="{E005B369-4AE9-1AE3-2153-F7021D89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395" y="1421478"/>
            <a:ext cx="1141295" cy="15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D856C4-182A-CCE4-7CE6-653139C395A5}"/>
              </a:ext>
            </a:extLst>
          </p:cNvPr>
          <p:cNvCxnSpPr>
            <a:cxnSpLocks/>
          </p:cNvCxnSpPr>
          <p:nvPr/>
        </p:nvCxnSpPr>
        <p:spPr>
          <a:xfrm>
            <a:off x="5245185" y="1343025"/>
            <a:ext cx="13677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four brown wooden benches inside locker room">
            <a:extLst>
              <a:ext uri="{FF2B5EF4-FFF2-40B4-BE49-F238E27FC236}">
                <a16:creationId xmlns:a16="http://schemas.microsoft.com/office/drawing/2014/main" id="{02063681-AACB-E920-5D21-AE8793A4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79" y="507605"/>
            <a:ext cx="2529017" cy="163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lack and white wall sconce">
            <a:extLst>
              <a:ext uri="{FF2B5EF4-FFF2-40B4-BE49-F238E27FC236}">
                <a16:creationId xmlns:a16="http://schemas.microsoft.com/office/drawing/2014/main" id="{0EFCE459-1F91-2A14-4875-98DC8085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667" y="2434675"/>
            <a:ext cx="1014172" cy="15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8FBC6C-F75D-FA08-B47F-4E43C61E5D1A}"/>
              </a:ext>
            </a:extLst>
          </p:cNvPr>
          <p:cNvCxnSpPr>
            <a:cxnSpLocks/>
          </p:cNvCxnSpPr>
          <p:nvPr/>
        </p:nvCxnSpPr>
        <p:spPr>
          <a:xfrm>
            <a:off x="7730836" y="2394065"/>
            <a:ext cx="0" cy="1675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man in black helmet and black helmet standing near glass window">
            <a:extLst>
              <a:ext uri="{FF2B5EF4-FFF2-40B4-BE49-F238E27FC236}">
                <a16:creationId xmlns:a16="http://schemas.microsoft.com/office/drawing/2014/main" id="{28E90250-B13B-9ED8-1B56-74B60ECC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3955933"/>
            <a:ext cx="1504603" cy="225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n in green and blue jacket walking on street during daytime">
            <a:extLst>
              <a:ext uri="{FF2B5EF4-FFF2-40B4-BE49-F238E27FC236}">
                <a16:creationId xmlns:a16="http://schemas.microsoft.com/office/drawing/2014/main" id="{C239F936-3F0C-5DBE-1B8C-720E49AC9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621" y="3955933"/>
            <a:ext cx="1387704" cy="232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59EC1F-3E8D-EC4A-DB73-E5D8F84CF17A}"/>
              </a:ext>
            </a:extLst>
          </p:cNvPr>
          <p:cNvCxnSpPr>
            <a:cxnSpLocks/>
          </p:cNvCxnSpPr>
          <p:nvPr/>
        </p:nvCxnSpPr>
        <p:spPr>
          <a:xfrm>
            <a:off x="8982505" y="5277717"/>
            <a:ext cx="9262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white and black printer paper">
            <a:extLst>
              <a:ext uri="{FF2B5EF4-FFF2-40B4-BE49-F238E27FC236}">
                <a16:creationId xmlns:a16="http://schemas.microsoft.com/office/drawing/2014/main" id="{37A02588-1ABA-CCE7-71C6-3D74D3090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301" y="4159655"/>
            <a:ext cx="1490749" cy="223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612C57-5C1E-E9D5-0D8F-80144390E3D3}"/>
              </a:ext>
            </a:extLst>
          </p:cNvPr>
          <p:cNvSpPr txBox="1"/>
          <p:nvPr/>
        </p:nvSpPr>
        <p:spPr>
          <a:xfrm>
            <a:off x="9154669" y="3030009"/>
            <a:ext cx="1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More digital locks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3D3ADC-05D2-088A-7DF3-97783466FF1F}"/>
              </a:ext>
            </a:extLst>
          </p:cNvPr>
          <p:cNvSpPr txBox="1"/>
          <p:nvPr/>
        </p:nvSpPr>
        <p:spPr>
          <a:xfrm>
            <a:off x="2292927" y="3249154"/>
            <a:ext cx="145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Cameras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232A05-FFCB-C66F-8063-321369DD73D9}"/>
              </a:ext>
            </a:extLst>
          </p:cNvPr>
          <p:cNvSpPr txBox="1"/>
          <p:nvPr/>
        </p:nvSpPr>
        <p:spPr>
          <a:xfrm>
            <a:off x="5563985" y="3274092"/>
            <a:ext cx="145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Main lock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B867F2-203E-0D41-2C62-60B303524142}"/>
              </a:ext>
            </a:extLst>
          </p:cNvPr>
          <p:cNvSpPr txBox="1"/>
          <p:nvPr/>
        </p:nvSpPr>
        <p:spPr>
          <a:xfrm>
            <a:off x="7518344" y="6375395"/>
            <a:ext cx="145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Vault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C4461-6940-9A76-0837-4EDCC334D6DF}"/>
              </a:ext>
            </a:extLst>
          </p:cNvPr>
          <p:cNvSpPr txBox="1"/>
          <p:nvPr/>
        </p:nvSpPr>
        <p:spPr>
          <a:xfrm>
            <a:off x="2477191" y="6365619"/>
            <a:ext cx="210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Additional security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2E2A08-20BC-6629-0224-6CFE99857C00}"/>
              </a:ext>
            </a:extLst>
          </p:cNvPr>
          <p:cNvSpPr txBox="1"/>
          <p:nvPr/>
        </p:nvSpPr>
        <p:spPr>
          <a:xfrm>
            <a:off x="9879954" y="6507171"/>
            <a:ext cx="2866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https://unsplash.com/explore</a:t>
            </a:r>
          </a:p>
        </p:txBody>
      </p:sp>
    </p:spTree>
    <p:extLst>
      <p:ext uri="{BB962C8B-B14F-4D97-AF65-F5344CB8AC3E}">
        <p14:creationId xmlns:p14="http://schemas.microsoft.com/office/powerpoint/2010/main" val="3980112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F6580-0583-5215-3AEB-CA16139D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Protection and Detection</a:t>
            </a:r>
          </a:p>
        </p:txBody>
      </p:sp>
    </p:spTree>
    <p:extLst>
      <p:ext uri="{BB962C8B-B14F-4D97-AF65-F5344CB8AC3E}">
        <p14:creationId xmlns:p14="http://schemas.microsoft.com/office/powerpoint/2010/main" val="30195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9862-9754-8CE1-D937-3F7C7D7C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Threat protection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2B7A11-DABA-D244-BF8E-6E347F3D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defender - SQL Vulnerability Assessment</a:t>
            </a:r>
          </a:p>
          <a:p>
            <a:r>
              <a:rPr lang="en-US" dirty="0"/>
              <a:t>Azure defender – SQL Threat detection</a:t>
            </a:r>
          </a:p>
          <a:p>
            <a:r>
              <a:rPr lang="en-US" dirty="0"/>
              <a:t>SQL Auditing</a:t>
            </a:r>
          </a:p>
          <a:p>
            <a:r>
              <a:rPr lang="en-US" dirty="0"/>
              <a:t>Azure Security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9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55A85-1246-ACC6-3FC6-8D57E86F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defender</a:t>
            </a:r>
          </a:p>
        </p:txBody>
      </p:sp>
    </p:spTree>
    <p:extLst>
      <p:ext uri="{BB962C8B-B14F-4D97-AF65-F5344CB8AC3E}">
        <p14:creationId xmlns:p14="http://schemas.microsoft.com/office/powerpoint/2010/main" val="31434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1021A-6FFF-5081-5920-5B35DAB6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7"/>
            <a:ext cx="12192000" cy="6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02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CA196-B39A-C741-264A-16D6EC9FD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75"/>
            <a:ext cx="12192000" cy="671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40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C50AA-0E39-A050-7865-E12B149E9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342"/>
            <a:ext cx="12192000" cy="64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78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40F59-ADE0-17F9-84E2-00F89932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8" y="276225"/>
            <a:ext cx="12060957" cy="6257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6748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6FCFB-0F92-9322-3E2E-D66D0BF6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64"/>
            <a:ext cx="12192000" cy="67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86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698A5-E9E6-99A4-D64A-96BE8C4B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10"/>
            <a:ext cx="12192000" cy="67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96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083B-E40E-A5FB-6FCC-E4C1521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07" y="2588779"/>
            <a:ext cx="10515600" cy="1325563"/>
          </a:xfrm>
        </p:spPr>
        <p:txBody>
          <a:bodyPr/>
          <a:lstStyle/>
          <a:p>
            <a:r>
              <a:rPr lang="en-US" b="1" dirty="0"/>
              <a:t>Auditing</a:t>
            </a:r>
          </a:p>
        </p:txBody>
      </p:sp>
    </p:spTree>
    <p:extLst>
      <p:ext uri="{BB962C8B-B14F-4D97-AF65-F5344CB8AC3E}">
        <p14:creationId xmlns:p14="http://schemas.microsoft.com/office/powerpoint/2010/main" val="329614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63E8-FA61-F443-E24A-ED921164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in Azure</a:t>
            </a:r>
          </a:p>
        </p:txBody>
      </p:sp>
      <p:pic>
        <p:nvPicPr>
          <p:cNvPr id="1026" name="Picture 2" descr="Diagram of layered defense-in-depth. Customer data is encased in layers of network security, access management and threat and information protections.">
            <a:extLst>
              <a:ext uri="{FF2B5EF4-FFF2-40B4-BE49-F238E27FC236}">
                <a16:creationId xmlns:a16="http://schemas.microsoft.com/office/drawing/2014/main" id="{5A254D76-C481-F9A0-32C7-213BD495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10" y="1511108"/>
            <a:ext cx="9615486" cy="52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18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06C4C2-3A89-B4AF-0BC5-E54E5435C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889" y="136340"/>
            <a:ext cx="11215586" cy="6164450"/>
          </a:xfrm>
        </p:spPr>
      </p:pic>
    </p:spTree>
    <p:extLst>
      <p:ext uri="{BB962C8B-B14F-4D97-AF65-F5344CB8AC3E}">
        <p14:creationId xmlns:p14="http://schemas.microsoft.com/office/powerpoint/2010/main" val="3482727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FBBD4-CEB8-8F12-09EE-0D50BC2B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90" y="0"/>
            <a:ext cx="8444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26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297E5-6E83-9976-7883-34B7ECB3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515"/>
            <a:ext cx="12192000" cy="55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03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7A82F-02B3-B608-8D62-42ADCB4B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602"/>
            <a:ext cx="12192000" cy="537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01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F14239-09EC-45A6-8C7A-C0B10068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51"/>
            <a:ext cx="12192000" cy="6671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00BA20-6C2C-77A8-C465-863BCA82C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602"/>
            <a:ext cx="12192000" cy="5374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C1EEDD-3D75-F0CD-37F0-8407F860F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86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A219F-31A9-70B9-D8F6-DD70560A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40"/>
            <a:ext cx="12192000" cy="64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16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48DBA-2B11-D32A-46E0-A19A6C3B3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Governance -</a:t>
            </a:r>
            <a:b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754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155749-A726-B08C-9B57-A89DF3C7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23"/>
            <a:ext cx="12192000" cy="67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21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01ACE-CC7D-0D15-6570-D1C6F955B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14"/>
            <a:ext cx="12192000" cy="6426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2C28F-C889-27BD-1D1F-46ACD17B8292}"/>
              </a:ext>
            </a:extLst>
          </p:cNvPr>
          <p:cNvSpPr txBox="1"/>
          <p:nvPr/>
        </p:nvSpPr>
        <p:spPr>
          <a:xfrm>
            <a:off x="8449887" y="2286000"/>
            <a:ext cx="2984269" cy="27348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AB4D7F-A0B8-8B8D-8A3C-3278E4B1A255}"/>
              </a:ext>
            </a:extLst>
          </p:cNvPr>
          <p:cNvCxnSpPr/>
          <p:nvPr/>
        </p:nvCxnSpPr>
        <p:spPr>
          <a:xfrm>
            <a:off x="7971905" y="1591887"/>
            <a:ext cx="598516" cy="6608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87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B7479-85C1-CA46-F3A7-56B41B45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34"/>
            <a:ext cx="12192000" cy="65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358D-3BC0-7C89-0C97-4C7502BD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Security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23B6-C878-BD05-1A00-2DBB49026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Network Security</a:t>
            </a:r>
          </a:p>
          <a:p>
            <a:r>
              <a:rPr lang="en-US" sz="4400" dirty="0"/>
              <a:t>Identity and Access management</a:t>
            </a:r>
          </a:p>
          <a:p>
            <a:r>
              <a:rPr lang="en-US" sz="4400" dirty="0"/>
              <a:t>Data protection </a:t>
            </a:r>
          </a:p>
          <a:p>
            <a:r>
              <a:rPr lang="en-US" sz="4400" dirty="0"/>
              <a:t>Threat protection</a:t>
            </a:r>
          </a:p>
          <a:p>
            <a:r>
              <a:rPr lang="en-US" sz="4400" dirty="0"/>
              <a:t>Data Governance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58846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E67D-6D5B-E615-7CA8-EB662F78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F89B-35CA-DEEE-2E56-CF694505F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https://www.youtube.com/watch?v=g-ErYzXWq9Q&amp;list=PL3EZ3A8mHh0yKcDQHylQfI5BT_mM1KY8Z&amp;index=2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https://www.youtube.com/watch?v=XuoJwjOZPZw&amp;list=PL3EZ3A8mHh0yKcDQHylQfI5BT_mM1KY8Z&amp;index=3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https://www.youtube.com/watch?v=hZH3jHY-830</a:t>
            </a:r>
            <a:endParaRPr lang="en-US" dirty="0"/>
          </a:p>
          <a:p>
            <a:r>
              <a:rPr lang="en-US" dirty="0">
                <a:hlinkClick r:id="rId5"/>
              </a:rPr>
              <a:t>https://docs.microsoft.com/en-us/training/modules/azure-sql-secure-data/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69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34167-B107-A396-F5FD-3801089A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0067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BBDDF-F234-F32C-F00F-A4E6780C2351}"/>
              </a:ext>
            </a:extLst>
          </p:cNvPr>
          <p:cNvSpPr txBox="1"/>
          <p:nvPr/>
        </p:nvSpPr>
        <p:spPr>
          <a:xfrm>
            <a:off x="499924" y="982756"/>
            <a:ext cx="10053763" cy="2928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168030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B75D66-C63B-2683-8756-3E5A60932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763945"/>
              </p:ext>
            </p:extLst>
          </p:nvPr>
        </p:nvGraphicFramePr>
        <p:xfrm>
          <a:off x="604368" y="205044"/>
          <a:ext cx="10983264" cy="59747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5816">
                  <a:extLst>
                    <a:ext uri="{9D8B030D-6E8A-4147-A177-3AD203B41FA5}">
                      <a16:colId xmlns:a16="http://schemas.microsoft.com/office/drawing/2014/main" val="1616488757"/>
                    </a:ext>
                  </a:extLst>
                </a:gridCol>
                <a:gridCol w="2745816">
                  <a:extLst>
                    <a:ext uri="{9D8B030D-6E8A-4147-A177-3AD203B41FA5}">
                      <a16:colId xmlns:a16="http://schemas.microsoft.com/office/drawing/2014/main" val="4140250712"/>
                    </a:ext>
                  </a:extLst>
                </a:gridCol>
                <a:gridCol w="2745816">
                  <a:extLst>
                    <a:ext uri="{9D8B030D-6E8A-4147-A177-3AD203B41FA5}">
                      <a16:colId xmlns:a16="http://schemas.microsoft.com/office/drawing/2014/main" val="263609641"/>
                    </a:ext>
                  </a:extLst>
                </a:gridCol>
                <a:gridCol w="2745816">
                  <a:extLst>
                    <a:ext uri="{9D8B030D-6E8A-4147-A177-3AD203B41FA5}">
                      <a16:colId xmlns:a16="http://schemas.microsoft.com/office/drawing/2014/main" val="881683069"/>
                    </a:ext>
                  </a:extLst>
                </a:gridCol>
              </a:tblGrid>
              <a:tr h="6627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Allow Access to Azure Services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Firewall rules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Virtual network rules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Private link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830400"/>
                  </a:ext>
                </a:extLst>
              </a:tr>
              <a:tr h="6627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Least secure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Secure with firewall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Private IP address of the Azure VM</a:t>
                      </a:r>
                      <a:endParaRPr lang="en-US" sz="1600" dirty="0">
                        <a:solidFill>
                          <a:schemeClr val="tx1"/>
                        </a:solidFill>
                        <a:latin typeface="Trebuchet M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Most secure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97955485"/>
                  </a:ext>
                </a:extLst>
              </a:tr>
              <a:tr h="1233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Anything in Azure can connect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Services with added Firewall rules can connect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Any resource in that VN can access Azure SQL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Block all public access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27119025"/>
                  </a:ext>
                </a:extLst>
              </a:tr>
              <a:tr h="1233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Outside of Azure cannot connect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Allow on-prem connections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Apply virtual network technologies to connect on-prem</a:t>
                      </a:r>
                      <a:endParaRPr lang="en-US" sz="1600" dirty="0">
                        <a:solidFill>
                          <a:schemeClr val="tx1"/>
                        </a:solidFill>
                        <a:latin typeface="Trebuchet M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Private IP address within a specific virtual network</a:t>
                      </a:r>
                      <a:endParaRPr lang="en-US" sz="1600" dirty="0">
                        <a:solidFill>
                          <a:schemeClr val="tx1"/>
                        </a:solidFill>
                        <a:latin typeface="Trebuchet M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1349185"/>
                  </a:ext>
                </a:extLst>
              </a:tr>
              <a:tr h="94821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Public IP address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Public IP address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Private IP address within the VN</a:t>
                      </a:r>
                      <a:endParaRPr lang="en-US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Private IP address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96494074"/>
                  </a:ext>
                </a:extLst>
              </a:tr>
              <a:tr h="1233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DNS hierarchy is public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DNS hierarchy is public (region,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rebuchet MS"/>
                        </a:rPr>
                        <a:t>cr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DNS hierarchy is still public (region,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rebuchet MS"/>
                        </a:rPr>
                        <a:t>cr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)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DNS hierarchy shows private endpoint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04655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57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240EC-8BBA-2C16-7E96-C1C625F3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28" y="105018"/>
            <a:ext cx="12192000" cy="67975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CF0D17-853C-BAA2-B484-D5DE9E6EF512}"/>
              </a:ext>
            </a:extLst>
          </p:cNvPr>
          <p:cNvCxnSpPr/>
          <p:nvPr/>
        </p:nvCxnSpPr>
        <p:spPr>
          <a:xfrm flipH="1">
            <a:off x="5677593" y="5810596"/>
            <a:ext cx="901931" cy="199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6664EF-E04F-95AD-C9E9-19334A48A0D1}"/>
              </a:ext>
            </a:extLst>
          </p:cNvPr>
          <p:cNvCxnSpPr>
            <a:cxnSpLocks/>
          </p:cNvCxnSpPr>
          <p:nvPr/>
        </p:nvCxnSpPr>
        <p:spPr>
          <a:xfrm flipH="1">
            <a:off x="7771015" y="4360026"/>
            <a:ext cx="491836" cy="414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406634-35F0-E8FE-602F-61BDE1A53D5E}"/>
              </a:ext>
            </a:extLst>
          </p:cNvPr>
          <p:cNvSpPr txBox="1"/>
          <p:nvPr/>
        </p:nvSpPr>
        <p:spPr>
          <a:xfrm>
            <a:off x="6579524" y="5581996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3682C-97D1-9E2B-7D6B-01F3CABC45F2}"/>
              </a:ext>
            </a:extLst>
          </p:cNvPr>
          <p:cNvSpPr txBox="1"/>
          <p:nvPr/>
        </p:nvSpPr>
        <p:spPr>
          <a:xfrm>
            <a:off x="8228216" y="4088076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8654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709</Words>
  <Application>Microsoft Office PowerPoint</Application>
  <PresentationFormat>Widescreen</PresentationFormat>
  <Paragraphs>179</Paragraphs>
  <Slides>61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IBM Plex Sans</vt:lpstr>
      <vt:lpstr>IBM Plex Sans SemiBold</vt:lpstr>
      <vt:lpstr>Trebuchet MS</vt:lpstr>
      <vt:lpstr>Office Theme</vt:lpstr>
      <vt:lpstr>Everything you  need to know about  Security in Azure</vt:lpstr>
      <vt:lpstr>Deepthi</vt:lpstr>
      <vt:lpstr>Bank Robbery</vt:lpstr>
      <vt:lpstr>PowerPoint Presentation</vt:lpstr>
      <vt:lpstr>Security in Azure</vt:lpstr>
      <vt:lpstr>Security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Identity and Access Management</vt:lpstr>
      <vt:lpstr>PowerPoint Presentation</vt:lpstr>
      <vt:lpstr>PowerPoint Presentation</vt:lpstr>
      <vt:lpstr>RBAC</vt:lpstr>
      <vt:lpstr>PowerPoint Presentation</vt:lpstr>
      <vt:lpstr>PowerPoint Presentation</vt:lpstr>
      <vt:lpstr>PowerPoint Presentation</vt:lpstr>
      <vt:lpstr>Logins, Users differences..</vt:lpstr>
      <vt:lpstr>Data Encryption</vt:lpstr>
      <vt:lpstr>Data Protection</vt:lpstr>
      <vt:lpstr>Encryption in-transit </vt:lpstr>
      <vt:lpstr>PowerPoint Presentation</vt:lpstr>
      <vt:lpstr>Encryption at-rest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Encryption in-use</vt:lpstr>
      <vt:lpstr>Secure enclaves</vt:lpstr>
      <vt:lpstr>Dynamic Data Masking</vt:lpstr>
      <vt:lpstr>Threat Protection and Detection</vt:lpstr>
      <vt:lpstr>Threat protection</vt:lpstr>
      <vt:lpstr>Azure defender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Auditing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Governance - Data Classification</vt:lpstr>
      <vt:lpstr>PowerPoint Presentation</vt:lpstr>
      <vt:lpstr>PowerPoint Presentation</vt:lpstr>
      <vt:lpstr>PowerPoint Presentation</vt:lpstr>
      <vt:lpstr>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 you  need to know about  Security in Azure</dc:title>
  <dc:creator>Deepthi Reddy</dc:creator>
  <cp:lastModifiedBy>Deepthi Reddy</cp:lastModifiedBy>
  <cp:revision>62</cp:revision>
  <dcterms:created xsi:type="dcterms:W3CDTF">2022-09-09T17:31:35Z</dcterms:created>
  <dcterms:modified xsi:type="dcterms:W3CDTF">2022-09-10T14:45:47Z</dcterms:modified>
</cp:coreProperties>
</file>